
<file path=[Content_Types].xml><?xml version="1.0" encoding="utf-8"?>
<Types xmlns="http://schemas.openxmlformats.org/package/2006/content-types">
  <Default ContentType="image/vnd.ms-photo" Extension="wdp"/>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a:defRPr lang="he-IL"/>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715D744-0D7C-4475-A2E7-28E22CBEE73D}" type="datetimeFigureOut">
              <a:rPr lang="he-IL" smtClean="0"/>
              <a:t>כ"ו/תשרי/תשפ"ד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8A3C3F4-5034-4761-89F2-18A2DAA00DD9}" type="slidenum">
              <a:rPr lang="he-IL" smtClean="0"/>
              <a:t>‹#›</a:t>
            </a:fld>
            <a:endParaRPr lang="he-IL"/>
          </a:p>
        </p:txBody>
      </p:sp>
    </p:spTree>
    <p:extLst>
      <p:ext uri="{BB962C8B-B14F-4D97-AF65-F5344CB8AC3E}">
        <p14:creationId xmlns:p14="http://schemas.microsoft.com/office/powerpoint/2010/main" val="7060354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a:t>
            </a:fld>
            <a:endParaRPr lang="he-IL"/>
          </a:p>
        </p:txBody>
      </p:sp>
    </p:spTree>
    <p:extLst>
      <p:ext uri="{BB962C8B-B14F-4D97-AF65-F5344CB8AC3E}">
        <p14:creationId xmlns:p14="http://schemas.microsoft.com/office/powerpoint/2010/main" val="379698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10</a:t>
            </a:fld>
            <a:endParaRPr lang="he-IL"/>
          </a:p>
        </p:txBody>
      </p:sp>
    </p:spTree>
    <p:extLst>
      <p:ext uri="{BB962C8B-B14F-4D97-AF65-F5344CB8AC3E}">
        <p14:creationId xmlns:p14="http://schemas.microsoft.com/office/powerpoint/2010/main" val="271609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11</a:t>
            </a:fld>
            <a:endParaRPr lang="he-IL"/>
          </a:p>
        </p:txBody>
      </p:sp>
    </p:spTree>
    <p:extLst>
      <p:ext uri="{BB962C8B-B14F-4D97-AF65-F5344CB8AC3E}">
        <p14:creationId xmlns:p14="http://schemas.microsoft.com/office/powerpoint/2010/main" val="699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12</a:t>
            </a:fld>
            <a:endParaRPr lang="he-IL"/>
          </a:p>
        </p:txBody>
      </p:sp>
    </p:spTree>
    <p:extLst>
      <p:ext uri="{BB962C8B-B14F-4D97-AF65-F5344CB8AC3E}">
        <p14:creationId xmlns:p14="http://schemas.microsoft.com/office/powerpoint/2010/main" val="383963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13</a:t>
            </a:fld>
            <a:endParaRPr lang="he-IL"/>
          </a:p>
        </p:txBody>
      </p:sp>
    </p:spTree>
    <p:extLst>
      <p:ext uri="{BB962C8B-B14F-4D97-AF65-F5344CB8AC3E}">
        <p14:creationId xmlns:p14="http://schemas.microsoft.com/office/powerpoint/2010/main" val="10731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14</a:t>
            </a:fld>
            <a:endParaRPr lang="he-IL"/>
          </a:p>
        </p:txBody>
      </p:sp>
    </p:spTree>
    <p:extLst>
      <p:ext uri="{BB962C8B-B14F-4D97-AF65-F5344CB8AC3E}">
        <p14:creationId xmlns:p14="http://schemas.microsoft.com/office/powerpoint/2010/main" val="322717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15</a:t>
            </a:fld>
            <a:endParaRPr lang="he-IL"/>
          </a:p>
        </p:txBody>
      </p:sp>
    </p:spTree>
    <p:extLst>
      <p:ext uri="{BB962C8B-B14F-4D97-AF65-F5344CB8AC3E}">
        <p14:creationId xmlns:p14="http://schemas.microsoft.com/office/powerpoint/2010/main" val="10299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2</a:t>
            </a:fld>
            <a:endParaRPr lang="he-IL"/>
          </a:p>
        </p:txBody>
      </p:sp>
    </p:spTree>
    <p:extLst>
      <p:ext uri="{BB962C8B-B14F-4D97-AF65-F5344CB8AC3E}">
        <p14:creationId xmlns:p14="http://schemas.microsoft.com/office/powerpoint/2010/main" val="223944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3</a:t>
            </a:fld>
            <a:endParaRPr lang="he-IL"/>
          </a:p>
        </p:txBody>
      </p:sp>
    </p:spTree>
    <p:extLst>
      <p:ext uri="{BB962C8B-B14F-4D97-AF65-F5344CB8AC3E}">
        <p14:creationId xmlns:p14="http://schemas.microsoft.com/office/powerpoint/2010/main" val="21250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4</a:t>
            </a:fld>
            <a:endParaRPr lang="he-IL"/>
          </a:p>
        </p:txBody>
      </p:sp>
    </p:spTree>
    <p:extLst>
      <p:ext uri="{BB962C8B-B14F-4D97-AF65-F5344CB8AC3E}">
        <p14:creationId xmlns:p14="http://schemas.microsoft.com/office/powerpoint/2010/main" val="6945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5</a:t>
            </a:fld>
            <a:endParaRPr lang="he-IL"/>
          </a:p>
        </p:txBody>
      </p:sp>
    </p:spTree>
    <p:extLst>
      <p:ext uri="{BB962C8B-B14F-4D97-AF65-F5344CB8AC3E}">
        <p14:creationId xmlns:p14="http://schemas.microsoft.com/office/powerpoint/2010/main" val="411174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6</a:t>
            </a:fld>
            <a:endParaRPr lang="he-IL"/>
          </a:p>
        </p:txBody>
      </p:sp>
    </p:spTree>
    <p:extLst>
      <p:ext uri="{BB962C8B-B14F-4D97-AF65-F5344CB8AC3E}">
        <p14:creationId xmlns:p14="http://schemas.microsoft.com/office/powerpoint/2010/main" val="9815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7</a:t>
            </a:fld>
            <a:endParaRPr lang="he-IL"/>
          </a:p>
        </p:txBody>
      </p:sp>
    </p:spTree>
    <p:extLst>
      <p:ext uri="{BB962C8B-B14F-4D97-AF65-F5344CB8AC3E}">
        <p14:creationId xmlns:p14="http://schemas.microsoft.com/office/powerpoint/2010/main" val="249327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8</a:t>
            </a:fld>
            <a:endParaRPr lang="he-IL"/>
          </a:p>
        </p:txBody>
      </p:sp>
    </p:spTree>
    <p:extLst>
      <p:ext uri="{BB962C8B-B14F-4D97-AF65-F5344CB8AC3E}">
        <p14:creationId xmlns:p14="http://schemas.microsoft.com/office/powerpoint/2010/main" val="382500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9</a:t>
            </a:fld>
            <a:endParaRPr lang="he-IL"/>
          </a:p>
        </p:txBody>
      </p:sp>
    </p:spTree>
    <p:extLst>
      <p:ext uri="{BB962C8B-B14F-4D97-AF65-F5344CB8AC3E}">
        <p14:creationId xmlns:p14="http://schemas.microsoft.com/office/powerpoint/2010/main" val="57871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406960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63299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49015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8563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259929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9615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1063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74734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333078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291354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67176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B97372-F352-4E22-AA65-F386F858EAEC}" type="slidenum">
              <a:rPr lang="he-IL" smtClean="0"/>
              <a:t>‹#›</a:t>
            </a:fld>
            <a:endParaRPr lang="he-IL"/>
          </a:p>
        </p:txBody>
      </p:sp>
    </p:spTree>
    <p:extLst>
      <p:ext uri="{BB962C8B-B14F-4D97-AF65-F5344CB8AC3E}">
        <p14:creationId xmlns:p14="http://schemas.microsoft.com/office/powerpoint/2010/main" val="88981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044212" y="1826960"/>
            <a:ext cx="10205175" cy="1234953"/>
          </a:xfrm>
          <a:prstGeom prst="rect">
            <a:avLst/>
          </a:prstGeom>
        </p:spPr>
        <p:txBody>
          <a:bodyPr wrap="square">
            <a:spAutoFit/>
          </a:bodyPr>
          <a:lstStyle/>
          <a:p>
            <a:pPr lvl="0" algn="ctr" fontAlgn="base">
              <a:lnSpc>
                <a:spcPct val="150000"/>
              </a:lnSpc>
            </a:pPr>
            <a:r>
              <a:rPr lang="he-IL" sz="5400" dirty="0" smtClean="0">
                <a:latin typeface="Heebo" pitchFamily="2" charset="-79"/>
                <a:cs typeface="Heebo" pitchFamily="2" charset="-79"/>
              </a:rPr>
              <a:t>יש לי בטלפון </a:t>
            </a:r>
            <a:r>
              <a:rPr lang="he-IL" sz="5400" dirty="0">
                <a:latin typeface="Heebo" pitchFamily="2" charset="-79"/>
                <a:cs typeface="Heebo" pitchFamily="2" charset="-79"/>
              </a:rPr>
              <a:t>את אפליקציית </a:t>
            </a:r>
            <a:r>
              <a:rPr lang="he-IL" sz="5400" dirty="0" smtClean="0">
                <a:latin typeface="Heebo" pitchFamily="2" charset="-79"/>
                <a:cs typeface="Heebo" pitchFamily="2" charset="-79"/>
              </a:rPr>
              <a:t>חמ"ל</a:t>
            </a:r>
            <a:endParaRPr lang="en-US" sz="54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4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157092" y="2081130"/>
            <a:ext cx="10205175" cy="2677656"/>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 מספר לכם שהוא עשה מרתון סרטים עם המשפחה שלו והם עשו ארוחה משפחתית, נהנו וצחקו. עכשיו הוא מרגיש כאילו אין לו לב, איך הוא מסוגל ליהנות ולא להיות מחובר למה שקורה במדינה?</a:t>
            </a:r>
          </a:p>
          <a:p>
            <a:pPr algn="ctr">
              <a:lnSpc>
                <a:spcPct val="150000"/>
              </a:lnSpc>
            </a:pPr>
            <a:r>
              <a:rPr lang="he-IL" sz="2800" b="1" dirty="0">
                <a:latin typeface="Heebo" pitchFamily="2" charset="-79"/>
                <a:cs typeface="Heebo" pitchFamily="2" charset="-79"/>
              </a:rPr>
              <a:t>מה הייתם אומרים לו</a:t>
            </a:r>
            <a:r>
              <a:rPr lang="he-IL" sz="2800" b="1" dirty="0" smtClean="0">
                <a:latin typeface="Heebo" pitchFamily="2" charset="-79"/>
                <a:cs typeface="Heebo" pitchFamily="2" charset="-79"/>
              </a:rPr>
              <a:t>?</a:t>
            </a:r>
            <a:endParaRPr lang="he-IL" sz="2800" b="1" dirty="0">
              <a:latin typeface="Heebo" pitchFamily="2" charset="-79"/>
              <a:cs typeface="Heebo" pitchFamily="2" charset="-79"/>
            </a:endParaRPr>
          </a:p>
        </p:txBody>
      </p:sp>
      <p:pic>
        <p:nvPicPr>
          <p:cNvPr id="1032" name="Picture 8" descr="Confused Afro Guy Has Too Many Questions Confused Afro Guy Has Too Many Questions and No Answer, White Background Contemplation Stock Phot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359" b="99085" l="9961" r="89844">
                        <a14:foregroundMark x1="77539" y1="41046" x2="77539" y2="41046"/>
                        <a14:foregroundMark x1="61426" y1="86405" x2="61426" y2="86405"/>
                        <a14:foregroundMark x1="50977" y1="95425" x2="50977" y2="95425"/>
                        <a14:foregroundMark x1="30859" y1="87320" x2="30859" y2="87320"/>
                        <a14:foregroundMark x1="25586" y1="99085" x2="25586" y2="99085"/>
                        <a14:foregroundMark x1="84668" y1="29281" x2="84668" y2="29281"/>
                        <a14:foregroundMark x1="76758" y1="29020" x2="76758" y2="29020"/>
                        <a14:foregroundMark x1="66992" y1="24967" x2="66992" y2="24967"/>
                        <a14:foregroundMark x1="50391" y1="24052" x2="50391" y2="24052"/>
                        <a14:foregroundMark x1="45801" y1="89935" x2="45801" y2="89935"/>
                        <a14:foregroundMark x1="43262" y1="24837" x2="43262" y2="24837"/>
                        <a14:foregroundMark x1="42383" y1="34248" x2="42383" y2="34248"/>
                        <a14:foregroundMark x1="43652" y1="36078" x2="43652" y2="36078"/>
                        <a14:foregroundMark x1="44434" y1="26928" x2="44434" y2="26928"/>
                        <a14:foregroundMark x1="51270" y1="26667" x2="51270" y2="26667"/>
                        <a14:foregroundMark x1="57520" y1="21176" x2="57520" y2="21176"/>
                        <a14:foregroundMark x1="57520" y1="16993" x2="57520" y2="16993"/>
                        <a14:foregroundMark x1="68262" y1="8627" x2="68262" y2="8627"/>
                        <a14:foregroundMark x1="48730" y1="5359" x2="48730" y2="5359"/>
                        <a14:backgroundMark x1="75879" y1="64052" x2="75879" y2="64052"/>
                        <a14:backgroundMark x1="62598" y1="64837" x2="62598" y2="64837"/>
                        <a14:backgroundMark x1="60742" y1="63529" x2="60742" y2="63529"/>
                      </a14:backgroundRemoval>
                    </a14:imgEffect>
                  </a14:imgLayer>
                </a14:imgProps>
              </a:ext>
              <a:ext uri="{28A0092B-C50C-407E-A947-70E740481C1C}">
                <a14:useLocalDpi xmlns:a14="http://schemas.microsoft.com/office/drawing/2010/main" val="0"/>
              </a:ext>
            </a:extLst>
          </a:blip>
          <a:srcRect l="19425" r="13174"/>
          <a:stretch/>
        </p:blipFill>
        <p:spPr bwMode="auto">
          <a:xfrm>
            <a:off x="21311" y="4466122"/>
            <a:ext cx="2157972" cy="239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64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954655"/>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התעדכנו במידה: 2-3 פעמים ביום</a:t>
            </a:r>
          </a:p>
          <a:p>
            <a:pPr algn="ctr">
              <a:lnSpc>
                <a:spcPct val="150000"/>
              </a:lnSpc>
            </a:pPr>
            <a:r>
              <a:rPr lang="he-IL" sz="2800" dirty="0" smtClean="0">
                <a:latin typeface="Heebo" pitchFamily="2" charset="-79"/>
                <a:cs typeface="Heebo" pitchFamily="2" charset="-79"/>
              </a:rPr>
              <a:t>כשאנחנו מתעדכנים בתדירות גבוהה אנחנו באשליה של שליטה</a:t>
            </a:r>
          </a:p>
          <a:p>
            <a:pPr algn="ctr">
              <a:lnSpc>
                <a:spcPct val="150000"/>
              </a:lnSpc>
            </a:pPr>
            <a:r>
              <a:rPr lang="he-IL" sz="2800" dirty="0" smtClean="0">
                <a:latin typeface="Heebo" pitchFamily="2" charset="-79"/>
                <a:cs typeface="Heebo" pitchFamily="2" charset="-79"/>
              </a:rPr>
              <a:t>שמרו אנרגיות </a:t>
            </a:r>
            <a:r>
              <a:rPr lang="he-IL" sz="2800" dirty="0" err="1" smtClean="0">
                <a:latin typeface="Heebo" pitchFamily="2" charset="-79"/>
                <a:cs typeface="Heebo" pitchFamily="2" charset="-79"/>
              </a:rPr>
              <a:t>וכח</a:t>
            </a:r>
            <a:r>
              <a:rPr lang="he-IL" sz="2800" dirty="0" smtClean="0">
                <a:latin typeface="Heebo" pitchFamily="2" charset="-79"/>
                <a:cs typeface="Heebo" pitchFamily="2" charset="-79"/>
              </a:rPr>
              <a:t> להיות עם מי </a:t>
            </a:r>
            <a:r>
              <a:rPr lang="he-IL" sz="2800" dirty="0" err="1" smtClean="0">
                <a:latin typeface="Heebo" pitchFamily="2" charset="-79"/>
                <a:cs typeface="Heebo" pitchFamily="2" charset="-79"/>
              </a:rPr>
              <a:t>שאתם.ן</a:t>
            </a:r>
            <a:r>
              <a:rPr lang="he-IL" sz="2800" dirty="0" smtClean="0">
                <a:latin typeface="Heebo" pitchFamily="2" charset="-79"/>
                <a:cs typeface="Heebo" pitchFamily="2" charset="-79"/>
              </a:rPr>
              <a:t> אוהבים ולעשות דברים שיכולים להועיל</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40173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308324"/>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זה בסדר לנקות את הראש</a:t>
            </a:r>
          </a:p>
          <a:p>
            <a:pPr algn="ctr">
              <a:lnSpc>
                <a:spcPct val="150000"/>
              </a:lnSpc>
            </a:pPr>
            <a:r>
              <a:rPr lang="he-IL" sz="2800" dirty="0" smtClean="0">
                <a:latin typeface="Heebo" pitchFamily="2" charset="-79"/>
                <a:cs typeface="Heebo" pitchFamily="2" charset="-79"/>
              </a:rPr>
              <a:t>כשאנחנו בוחרים להתאוורר, לצחוק ולעשות דברים אחרים- </a:t>
            </a:r>
          </a:p>
          <a:p>
            <a:pPr algn="ctr">
              <a:lnSpc>
                <a:spcPct val="150000"/>
              </a:lnSpc>
            </a:pPr>
            <a:r>
              <a:rPr lang="he-IL" sz="2800" dirty="0" smtClean="0">
                <a:latin typeface="Heebo" pitchFamily="2" charset="-79"/>
                <a:cs typeface="Heebo" pitchFamily="2" charset="-79"/>
              </a:rPr>
              <a:t>זה לא הופך אותנו לפחות אנושיים ומחוברים</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3367856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954655"/>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כבדו את הנפש </a:t>
            </a:r>
            <a:r>
              <a:rPr lang="he-IL" sz="4000" b="1" dirty="0" err="1" smtClean="0">
                <a:latin typeface="Heebo" pitchFamily="2" charset="-79"/>
                <a:cs typeface="Heebo" pitchFamily="2" charset="-79"/>
              </a:rPr>
              <a:t>שלכם.ן</a:t>
            </a:r>
            <a:endParaRPr lang="he-IL" sz="4000" b="1" dirty="0" smtClean="0">
              <a:latin typeface="Heebo" pitchFamily="2" charset="-79"/>
              <a:cs typeface="Heebo" pitchFamily="2" charset="-79"/>
            </a:endParaRPr>
          </a:p>
          <a:p>
            <a:pPr algn="ctr">
              <a:lnSpc>
                <a:spcPct val="150000"/>
              </a:lnSpc>
            </a:pPr>
            <a:r>
              <a:rPr lang="he-IL" sz="2800" dirty="0" smtClean="0">
                <a:latin typeface="Heebo" pitchFamily="2" charset="-79"/>
                <a:cs typeface="Heebo" pitchFamily="2" charset="-79"/>
              </a:rPr>
              <a:t>יש גבול לכמה תוכן קשה הנפש שלנו יכולה להכיל.</a:t>
            </a:r>
          </a:p>
          <a:p>
            <a:pPr algn="ctr">
              <a:lnSpc>
                <a:spcPct val="150000"/>
              </a:lnSpc>
            </a:pPr>
            <a:r>
              <a:rPr lang="he-IL" sz="2800" dirty="0" smtClean="0">
                <a:latin typeface="Heebo" pitchFamily="2" charset="-79"/>
                <a:cs typeface="Heebo" pitchFamily="2" charset="-79"/>
              </a:rPr>
              <a:t>היא יקרה וצריך לשמור עליה.</a:t>
            </a:r>
          </a:p>
          <a:p>
            <a:pPr algn="ctr">
              <a:lnSpc>
                <a:spcPct val="150000"/>
              </a:lnSpc>
            </a:pPr>
            <a:r>
              <a:rPr lang="he-IL" sz="2800" dirty="0" smtClean="0">
                <a:latin typeface="Heebo" pitchFamily="2" charset="-79"/>
                <a:cs typeface="Heebo" pitchFamily="2" charset="-79"/>
              </a:rPr>
              <a:t>שימו לב לעצמכם, ומתי זה יותר מדי בשבילכם.</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50246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900794"/>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אל תישארו לבד</a:t>
            </a:r>
          </a:p>
          <a:p>
            <a:pPr algn="ctr">
              <a:lnSpc>
                <a:spcPct val="150000"/>
              </a:lnSpc>
            </a:pPr>
            <a:r>
              <a:rPr lang="he-IL" sz="2800" dirty="0" smtClean="0">
                <a:latin typeface="Heebo" pitchFamily="2" charset="-79"/>
                <a:cs typeface="Heebo" pitchFamily="2" charset="-79"/>
              </a:rPr>
              <a:t>שתפו אנשים </a:t>
            </a:r>
            <a:r>
              <a:rPr lang="he-IL" sz="2800" dirty="0" err="1" smtClean="0">
                <a:latin typeface="Heebo" pitchFamily="2" charset="-79"/>
                <a:cs typeface="Heebo" pitchFamily="2" charset="-79"/>
              </a:rPr>
              <a:t>שאתם.ן</a:t>
            </a:r>
            <a:r>
              <a:rPr lang="he-IL" sz="2800" dirty="0" smtClean="0">
                <a:latin typeface="Heebo" pitchFamily="2" charset="-79"/>
                <a:cs typeface="Heebo" pitchFamily="2" charset="-79"/>
              </a:rPr>
              <a:t> סומכים עליהם במה התוכן שצפיתם בו גרם לכם להרגיש, גם אם זה קורה שוב ושוב. </a:t>
            </a:r>
          </a:p>
          <a:p>
            <a:pPr algn="ctr">
              <a:lnSpc>
                <a:spcPct val="150000"/>
              </a:lnSpc>
            </a:pPr>
            <a:r>
              <a:rPr lang="he-IL" sz="2800" dirty="0" smtClean="0">
                <a:latin typeface="Heebo" pitchFamily="2" charset="-79"/>
                <a:cs typeface="Heebo" pitchFamily="2" charset="-79"/>
              </a:rPr>
              <a:t>כשאנחנו משתפים אנחנו מתמודדים טוב יותר.</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4139790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56553" y="2179604"/>
            <a:ext cx="10205175" cy="4339650"/>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במקום לטבוע בחדשות- אפשר לעשות!</a:t>
            </a:r>
            <a:endParaRPr lang="he-IL" sz="4000" b="1" dirty="0" smtClean="0">
              <a:latin typeface="Heebo" pitchFamily="2" charset="-79"/>
              <a:cs typeface="Heebo" pitchFamily="2" charset="-79"/>
            </a:endParaRPr>
          </a:p>
          <a:p>
            <a:pPr algn="ctr">
              <a:lnSpc>
                <a:spcPct val="150000"/>
              </a:lnSpc>
            </a:pPr>
            <a:r>
              <a:rPr lang="he-IL" sz="2400" dirty="0" smtClean="0">
                <a:latin typeface="Heebo" pitchFamily="2" charset="-79"/>
                <a:cs typeface="Heebo" pitchFamily="2" charset="-79"/>
              </a:rPr>
              <a:t>רעיונות:</a:t>
            </a:r>
          </a:p>
          <a:p>
            <a:pPr algn="ctr">
              <a:lnSpc>
                <a:spcPct val="150000"/>
              </a:lnSpc>
            </a:pPr>
            <a:r>
              <a:rPr lang="he-IL" sz="2400" dirty="0" smtClean="0">
                <a:latin typeface="Heebo" pitchFamily="2" charset="-79"/>
                <a:cs typeface="Heebo" pitchFamily="2" charset="-79"/>
              </a:rPr>
              <a:t>-ליזום מפגש </a:t>
            </a:r>
            <a:r>
              <a:rPr lang="he-IL" sz="2400" dirty="0">
                <a:latin typeface="Heebo" pitchFamily="2" charset="-79"/>
                <a:cs typeface="Heebo" pitchFamily="2" charset="-79"/>
              </a:rPr>
              <a:t>כיתה </a:t>
            </a:r>
            <a:r>
              <a:rPr lang="he-IL" sz="2400" dirty="0" smtClean="0">
                <a:latin typeface="Heebo" pitchFamily="2" charset="-79"/>
                <a:cs typeface="Heebo" pitchFamily="2" charset="-79"/>
              </a:rPr>
              <a:t>בזום</a:t>
            </a:r>
          </a:p>
          <a:p>
            <a:pPr algn="ctr">
              <a:lnSpc>
                <a:spcPct val="150000"/>
              </a:lnSpc>
            </a:pPr>
            <a:r>
              <a:rPr lang="he-IL" sz="2400" dirty="0" smtClean="0">
                <a:latin typeface="Heebo" pitchFamily="2" charset="-79"/>
                <a:cs typeface="Heebo" pitchFamily="2" charset="-79"/>
              </a:rPr>
              <a:t>-להפעיל </a:t>
            </a:r>
            <a:r>
              <a:rPr lang="he-IL" sz="2400" dirty="0">
                <a:latin typeface="Heebo" pitchFamily="2" charset="-79"/>
                <a:cs typeface="Heebo" pitchFamily="2" charset="-79"/>
              </a:rPr>
              <a:t>את האחים הקטנים </a:t>
            </a:r>
            <a:r>
              <a:rPr lang="he-IL" sz="2400" dirty="0" smtClean="0">
                <a:latin typeface="Heebo" pitchFamily="2" charset="-79"/>
                <a:cs typeface="Heebo" pitchFamily="2" charset="-79"/>
              </a:rPr>
              <a:t>בבית</a:t>
            </a:r>
          </a:p>
          <a:p>
            <a:pPr algn="ctr">
              <a:lnSpc>
                <a:spcPct val="150000"/>
              </a:lnSpc>
            </a:pPr>
            <a:r>
              <a:rPr lang="he-IL" sz="2400" dirty="0" smtClean="0">
                <a:latin typeface="Heebo" pitchFamily="2" charset="-79"/>
                <a:cs typeface="Heebo" pitchFamily="2" charset="-79"/>
              </a:rPr>
              <a:t>-להזמין חברים מהשכונה ולהיפגש </a:t>
            </a:r>
          </a:p>
          <a:p>
            <a:pPr algn="ctr">
              <a:lnSpc>
                <a:spcPct val="150000"/>
              </a:lnSpc>
            </a:pPr>
            <a:r>
              <a:rPr lang="he-IL" sz="2400" dirty="0" smtClean="0">
                <a:latin typeface="Heebo" pitchFamily="2" charset="-79"/>
                <a:cs typeface="Heebo" pitchFamily="2" charset="-79"/>
              </a:rPr>
              <a:t>-לנקות </a:t>
            </a:r>
            <a:r>
              <a:rPr lang="he-IL" sz="2400" dirty="0">
                <a:latin typeface="Heebo" pitchFamily="2" charset="-79"/>
                <a:cs typeface="Heebo" pitchFamily="2" charset="-79"/>
              </a:rPr>
              <a:t>את המקלט </a:t>
            </a:r>
            <a:r>
              <a:rPr lang="he-IL" sz="2400" dirty="0" smtClean="0">
                <a:latin typeface="Heebo" pitchFamily="2" charset="-79"/>
                <a:cs typeface="Heebo" pitchFamily="2" charset="-79"/>
              </a:rPr>
              <a:t>בבניין</a:t>
            </a:r>
          </a:p>
          <a:p>
            <a:pPr algn="ctr">
              <a:lnSpc>
                <a:spcPct val="150000"/>
              </a:lnSpc>
            </a:pPr>
            <a:r>
              <a:rPr lang="he-IL" sz="2400" dirty="0" smtClean="0">
                <a:latin typeface="Heebo" pitchFamily="2" charset="-79"/>
                <a:cs typeface="Heebo" pitchFamily="2" charset="-79"/>
              </a:rPr>
              <a:t>-להצטרף להתנדבויות שונות</a:t>
            </a:r>
            <a:endParaRPr lang="he-IL" sz="2400" dirty="0">
              <a:latin typeface="Heebo" pitchFamily="2" charset="-79"/>
              <a:cs typeface="Heebo" pitchFamily="2" charset="-79"/>
            </a:endParaRPr>
          </a:p>
        </p:txBody>
      </p:sp>
    </p:spTree>
    <p:extLst>
      <p:ext uri="{BB962C8B-B14F-4D97-AF65-F5344CB8AC3E}">
        <p14:creationId xmlns:p14="http://schemas.microsoft.com/office/powerpoint/2010/main" val="2908687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50527" y="1658118"/>
            <a:ext cx="10205175" cy="1569660"/>
          </a:xfrm>
          <a:prstGeom prst="rect">
            <a:avLst/>
          </a:prstGeom>
        </p:spPr>
        <p:txBody>
          <a:bodyPr wrap="square">
            <a:spAutoFit/>
          </a:bodyPr>
          <a:lstStyle/>
          <a:p>
            <a:pPr lvl="0" algn="ctr" fontAlgn="base"/>
            <a:r>
              <a:rPr lang="he-IL" sz="4800" dirty="0">
                <a:latin typeface="Heebo" pitchFamily="2" charset="-79"/>
                <a:cs typeface="Heebo" pitchFamily="2" charset="-79"/>
              </a:rPr>
              <a:t>יש לי </a:t>
            </a:r>
            <a:r>
              <a:rPr lang="he-IL" sz="4800" dirty="0" err="1">
                <a:latin typeface="Heebo" pitchFamily="2" charset="-79"/>
                <a:cs typeface="Heebo" pitchFamily="2" charset="-79"/>
              </a:rPr>
              <a:t>טלגרם</a:t>
            </a:r>
            <a:r>
              <a:rPr lang="he-IL" sz="4800" dirty="0">
                <a:latin typeface="Heebo" pitchFamily="2" charset="-79"/>
                <a:cs typeface="Heebo" pitchFamily="2" charset="-79"/>
              </a:rPr>
              <a:t> ואני רואה את הסרטונים שמופצים שם</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48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אני </a:t>
            </a:r>
            <a:r>
              <a:rPr lang="he-IL" sz="4800" dirty="0" err="1" smtClean="0">
                <a:latin typeface="Heebo" pitchFamily="2" charset="-79"/>
                <a:cs typeface="Heebo" pitchFamily="2" charset="-79"/>
              </a:rPr>
              <a:t>מתעדכנ.ת</a:t>
            </a:r>
            <a:r>
              <a:rPr lang="he-IL" sz="4800" dirty="0" smtClean="0">
                <a:latin typeface="Heebo" pitchFamily="2" charset="-79"/>
                <a:cs typeface="Heebo" pitchFamily="2" charset="-79"/>
              </a:rPr>
              <a:t> בעיקר </a:t>
            </a:r>
          </a:p>
          <a:p>
            <a:pPr lvl="0" algn="ctr" fontAlgn="base"/>
            <a:r>
              <a:rPr lang="he-IL" sz="4800" dirty="0" smtClean="0">
                <a:latin typeface="Heebo" pitchFamily="2" charset="-79"/>
                <a:cs typeface="Heebo" pitchFamily="2" charset="-79"/>
              </a:rPr>
              <a:t>מאתרי חדשות רשמיים</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9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אני </a:t>
            </a:r>
            <a:r>
              <a:rPr lang="he-IL" sz="4800" dirty="0" err="1" smtClean="0">
                <a:latin typeface="Heebo" pitchFamily="2" charset="-79"/>
                <a:cs typeface="Heebo" pitchFamily="2" charset="-79"/>
              </a:rPr>
              <a:t>מתעדכנ.ת</a:t>
            </a:r>
            <a:r>
              <a:rPr lang="he-IL" sz="4800" dirty="0" smtClean="0">
                <a:latin typeface="Heebo" pitchFamily="2" charset="-79"/>
                <a:cs typeface="Heebo" pitchFamily="2" charset="-79"/>
              </a:rPr>
              <a:t> לפחות </a:t>
            </a:r>
          </a:p>
          <a:p>
            <a:pPr lvl="0" algn="ctr" fontAlgn="base"/>
            <a:r>
              <a:rPr lang="he-IL" sz="4800" dirty="0" smtClean="0">
                <a:latin typeface="Heebo" pitchFamily="2" charset="-79"/>
                <a:cs typeface="Heebo" pitchFamily="2" charset="-79"/>
              </a:rPr>
              <a:t>פעם בשעה במה שקורה</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21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יצא לי להפיץ </a:t>
            </a:r>
            <a:r>
              <a:rPr lang="he-IL" sz="4800" dirty="0" err="1" smtClean="0">
                <a:latin typeface="Heebo" pitchFamily="2" charset="-79"/>
                <a:cs typeface="Heebo" pitchFamily="2" charset="-79"/>
              </a:rPr>
              <a:t>פוסטים</a:t>
            </a:r>
            <a:r>
              <a:rPr lang="he-IL" sz="4800" dirty="0" smtClean="0">
                <a:latin typeface="Heebo" pitchFamily="2" charset="-79"/>
                <a:cs typeface="Heebo" pitchFamily="2" charset="-79"/>
              </a:rPr>
              <a:t>\הודעות</a:t>
            </a:r>
          </a:p>
          <a:p>
            <a:pPr lvl="0" algn="ctr" fontAlgn="base"/>
            <a:r>
              <a:rPr lang="he-IL" sz="4800" dirty="0" smtClean="0">
                <a:latin typeface="Heebo" pitchFamily="2" charset="-79"/>
                <a:cs typeface="Heebo" pitchFamily="2" charset="-79"/>
              </a:rPr>
              <a:t>על נעדרים</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יצא לי לצפות ולהפיץ</a:t>
            </a:r>
          </a:p>
          <a:p>
            <a:pPr lvl="0" algn="ctr" fontAlgn="base"/>
            <a:r>
              <a:rPr lang="he-IL" sz="4800" dirty="0" smtClean="0">
                <a:latin typeface="Heebo" pitchFamily="2" charset="-79"/>
                <a:cs typeface="Heebo" pitchFamily="2" charset="-79"/>
              </a:rPr>
              <a:t>סרטון קשה לצפייה</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00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214843" y="2001053"/>
            <a:ext cx="10205175" cy="3323987"/>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חברה מספרת לכם על סרטון מחריד במיוחד שהיא </a:t>
            </a:r>
            <a:r>
              <a:rPr lang="he-IL" sz="2800" dirty="0" smtClean="0">
                <a:latin typeface="Heebo" pitchFamily="2" charset="-79"/>
                <a:cs typeface="Heebo" pitchFamily="2" charset="-79"/>
              </a:rPr>
              <a:t>ראתה מהאירועים ביישובי הדרום.</a:t>
            </a:r>
            <a:endParaRPr lang="he-IL" sz="2800" dirty="0">
              <a:latin typeface="Heebo" pitchFamily="2" charset="-79"/>
              <a:cs typeface="Heebo" pitchFamily="2" charset="-79"/>
            </a:endParaRPr>
          </a:p>
          <a:p>
            <a:pPr algn="ctr">
              <a:lnSpc>
                <a:spcPct val="150000"/>
              </a:lnSpc>
            </a:pPr>
            <a:r>
              <a:rPr lang="he-IL" sz="2800" dirty="0">
                <a:latin typeface="Heebo" pitchFamily="2" charset="-79"/>
                <a:cs typeface="Heebo" pitchFamily="2" charset="-79"/>
              </a:rPr>
              <a:t>"תקשיבו אני לא מסוגלת לישון בלילה מאז שראיתי את הסרטון הזה. אח שלי במילואים וזה פשוט עושה לי רע."</a:t>
            </a:r>
          </a:p>
          <a:p>
            <a:pPr algn="ctr">
              <a:lnSpc>
                <a:spcPct val="150000"/>
              </a:lnSpc>
            </a:pPr>
            <a:r>
              <a:rPr lang="he-IL" sz="2800" b="1" dirty="0">
                <a:latin typeface="Heebo" pitchFamily="2" charset="-79"/>
                <a:cs typeface="Heebo" pitchFamily="2" charset="-79"/>
              </a:rPr>
              <a:t>מה הייתם מייעצים לה</a:t>
            </a:r>
            <a:r>
              <a:rPr lang="he-IL" sz="2800" b="1" dirty="0" smtClean="0">
                <a:latin typeface="Heebo" pitchFamily="2" charset="-79"/>
                <a:cs typeface="Heebo" pitchFamily="2" charset="-79"/>
              </a:rPr>
              <a:t>?</a:t>
            </a:r>
            <a:endParaRPr lang="he-IL" sz="8000" b="1" dirty="0">
              <a:latin typeface="Heebo" pitchFamily="2" charset="-79"/>
              <a:cs typeface="Heebo" pitchFamily="2" charset="-79"/>
            </a:endParaRPr>
          </a:p>
        </p:txBody>
      </p:sp>
      <p:pic>
        <p:nvPicPr>
          <p:cNvPr id="2054" name="Picture 6" descr="Thinking girl. Beautiful face, doubts, problems, thoughts, emotions. Curious woman Thinking girl. Beautiful face, doubts, problems, thoughts, emotions. Curious woman questioning, question mark. Vector illustration Contemplation stock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0449" y1="52327" x2="60449" y2="52327"/>
                        <a14:foregroundMark x1="56543" y1="38646" x2="56543" y2="38646"/>
                        <a14:foregroundMark x1="52930" y1="38787" x2="52930" y2="38787"/>
                        <a14:foregroundMark x1="42676" y1="21721" x2="42676" y2="21721"/>
                        <a14:foregroundMark x1="41406" y1="40480" x2="41406" y2="40480"/>
                        <a14:foregroundMark x1="41602" y1="53738" x2="41602" y2="53738"/>
                        <a14:foregroundMark x1="49316" y1="55430" x2="49316" y2="55430"/>
                        <a14:foregroundMark x1="47461" y1="65303" x2="47461" y2="65303"/>
                      </a14:backgroundRemoval>
                    </a14:imgEffect>
                  </a14:imgLayer>
                </a14:imgProps>
              </a:ext>
              <a:ext uri="{28A0092B-C50C-407E-A947-70E740481C1C}">
                <a14:useLocalDpi xmlns:a14="http://schemas.microsoft.com/office/drawing/2010/main" val="0"/>
              </a:ext>
            </a:extLst>
          </a:blip>
          <a:srcRect l="33931" r="40214"/>
          <a:stretch/>
        </p:blipFill>
        <p:spPr bwMode="auto">
          <a:xfrm>
            <a:off x="325895" y="3663046"/>
            <a:ext cx="1335135" cy="357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65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157092" y="2081130"/>
            <a:ext cx="10205175" cy="3323987"/>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 מספר לכם שהוא מתחרפן, הוא מסתכל כל חמש דקות בעמוד של </a:t>
            </a:r>
            <a:r>
              <a:rPr lang="en-US" sz="2800" dirty="0" err="1" smtClean="0">
                <a:latin typeface="Heebo" pitchFamily="2" charset="-79"/>
                <a:cs typeface="Heebo" pitchFamily="2" charset="-79"/>
              </a:rPr>
              <a:t>ynet</a:t>
            </a:r>
            <a:r>
              <a:rPr lang="he-IL" sz="2800" dirty="0" smtClean="0">
                <a:latin typeface="Heebo" pitchFamily="2" charset="-79"/>
                <a:cs typeface="Heebo" pitchFamily="2" charset="-79"/>
              </a:rPr>
              <a:t> </a:t>
            </a:r>
            <a:r>
              <a:rPr lang="he-IL" sz="2800" dirty="0">
                <a:latin typeface="Heebo" pitchFamily="2" charset="-79"/>
                <a:cs typeface="Heebo" pitchFamily="2" charset="-79"/>
              </a:rPr>
              <a:t>וקורא חדשות. </a:t>
            </a:r>
            <a:endParaRPr lang="he-IL" sz="2800" dirty="0" smtClean="0">
              <a:latin typeface="Heebo" pitchFamily="2" charset="-79"/>
              <a:cs typeface="Heebo" pitchFamily="2" charset="-79"/>
            </a:endParaRPr>
          </a:p>
          <a:p>
            <a:pPr algn="ctr">
              <a:lnSpc>
                <a:spcPct val="150000"/>
              </a:lnSpc>
            </a:pPr>
            <a:r>
              <a:rPr lang="he-IL" sz="2800" dirty="0" smtClean="0">
                <a:latin typeface="Heebo" pitchFamily="2" charset="-79"/>
                <a:cs typeface="Heebo" pitchFamily="2" charset="-79"/>
              </a:rPr>
              <a:t>הוא </a:t>
            </a:r>
            <a:r>
              <a:rPr lang="he-IL" sz="2800" dirty="0">
                <a:latin typeface="Heebo" pitchFamily="2" charset="-79"/>
                <a:cs typeface="Heebo" pitchFamily="2" charset="-79"/>
              </a:rPr>
              <a:t>עוקב אחרי כמה הרוגים ופצועים יש, זוכר כמה טילים נורו מתחילת המלחמה, עובר על כל שם </a:t>
            </a:r>
            <a:r>
              <a:rPr lang="he-IL" sz="2800" dirty="0" smtClean="0">
                <a:latin typeface="Heebo" pitchFamily="2" charset="-79"/>
                <a:cs typeface="Heebo" pitchFamily="2" charset="-79"/>
              </a:rPr>
              <a:t>של חלל\אדם שנהרג שמפרסמים.</a:t>
            </a:r>
            <a:endParaRPr lang="he-IL" sz="8000" dirty="0">
              <a:latin typeface="Heebo" pitchFamily="2" charset="-79"/>
              <a:cs typeface="Heebo" pitchFamily="2" charset="-79"/>
            </a:endParaRPr>
          </a:p>
          <a:p>
            <a:pPr algn="ctr">
              <a:lnSpc>
                <a:spcPct val="150000"/>
              </a:lnSpc>
            </a:pPr>
            <a:r>
              <a:rPr lang="he-IL" sz="2800" b="1" dirty="0">
                <a:latin typeface="Heebo" pitchFamily="2" charset="-79"/>
                <a:cs typeface="Heebo" pitchFamily="2" charset="-79"/>
              </a:rPr>
              <a:t>מה הייתם מייעצים לו</a:t>
            </a:r>
            <a:r>
              <a:rPr lang="he-IL" sz="2800" b="1" dirty="0" smtClean="0">
                <a:latin typeface="Heebo" pitchFamily="2" charset="-79"/>
                <a:cs typeface="Heebo" pitchFamily="2" charset="-79"/>
              </a:rPr>
              <a:t>?</a:t>
            </a:r>
            <a:endParaRPr lang="he-IL" sz="8000" b="1" dirty="0">
              <a:latin typeface="Heebo" pitchFamily="2" charset="-79"/>
              <a:cs typeface="Heebo" pitchFamily="2" charset="-79"/>
            </a:endParaRPr>
          </a:p>
        </p:txBody>
      </p:sp>
      <p:pic>
        <p:nvPicPr>
          <p:cNvPr id="1032" name="Picture 8" descr="Confused Afro Guy Has Too Many Questions Confused Afro Guy Has Too Many Questions and No Answer, White Background Contemplation Stock Phot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359" b="99085" l="9961" r="89844">
                        <a14:foregroundMark x1="77539" y1="41046" x2="77539" y2="41046"/>
                        <a14:foregroundMark x1="61426" y1="86405" x2="61426" y2="86405"/>
                        <a14:foregroundMark x1="50977" y1="95425" x2="50977" y2="95425"/>
                        <a14:foregroundMark x1="30859" y1="87320" x2="30859" y2="87320"/>
                        <a14:foregroundMark x1="25586" y1="99085" x2="25586" y2="99085"/>
                        <a14:foregroundMark x1="84668" y1="29281" x2="84668" y2="29281"/>
                        <a14:foregroundMark x1="76758" y1="29020" x2="76758" y2="29020"/>
                        <a14:foregroundMark x1="66992" y1="24967" x2="66992" y2="24967"/>
                        <a14:foregroundMark x1="50391" y1="24052" x2="50391" y2="24052"/>
                        <a14:foregroundMark x1="45801" y1="89935" x2="45801" y2="89935"/>
                        <a14:foregroundMark x1="43262" y1="24837" x2="43262" y2="24837"/>
                        <a14:foregroundMark x1="42383" y1="34248" x2="42383" y2="34248"/>
                        <a14:foregroundMark x1="43652" y1="36078" x2="43652" y2="36078"/>
                        <a14:foregroundMark x1="44434" y1="26928" x2="44434" y2="26928"/>
                        <a14:foregroundMark x1="51270" y1="26667" x2="51270" y2="26667"/>
                        <a14:foregroundMark x1="57520" y1="21176" x2="57520" y2="21176"/>
                        <a14:foregroundMark x1="57520" y1="16993" x2="57520" y2="16993"/>
                        <a14:foregroundMark x1="68262" y1="8627" x2="68262" y2="8627"/>
                        <a14:foregroundMark x1="48730" y1="5359" x2="48730" y2="5359"/>
                        <a14:backgroundMark x1="75879" y1="64052" x2="75879" y2="64052"/>
                        <a14:backgroundMark x1="62598" y1="64837" x2="62598" y2="64837"/>
                        <a14:backgroundMark x1="60742" y1="63529" x2="60742" y2="63529"/>
                      </a14:backgroundRemoval>
                    </a14:imgEffect>
                  </a14:imgLayer>
                </a14:imgProps>
              </a:ext>
              <a:ext uri="{28A0092B-C50C-407E-A947-70E740481C1C}">
                <a14:useLocalDpi xmlns:a14="http://schemas.microsoft.com/office/drawing/2010/main" val="0"/>
              </a:ext>
            </a:extLst>
          </a:blip>
          <a:srcRect l="19425" r="13174"/>
          <a:stretch/>
        </p:blipFill>
        <p:spPr bwMode="auto">
          <a:xfrm>
            <a:off x="21311" y="4466122"/>
            <a:ext cx="2157972" cy="239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74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099340" y="2193558"/>
            <a:ext cx="10205175" cy="2031325"/>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חברה מספרת לכם שממש קשה לה שאין שגרה ואין בית ספר, </a:t>
            </a:r>
            <a:endParaRPr lang="he-IL" sz="2800" dirty="0" smtClean="0">
              <a:latin typeface="Heebo" pitchFamily="2" charset="-79"/>
              <a:cs typeface="Heebo" pitchFamily="2" charset="-79"/>
            </a:endParaRPr>
          </a:p>
          <a:p>
            <a:pPr algn="ctr">
              <a:lnSpc>
                <a:spcPct val="150000"/>
              </a:lnSpc>
            </a:pPr>
            <a:r>
              <a:rPr lang="he-IL" sz="2800" dirty="0" smtClean="0">
                <a:latin typeface="Heebo" pitchFamily="2" charset="-79"/>
                <a:cs typeface="Heebo" pitchFamily="2" charset="-79"/>
              </a:rPr>
              <a:t>אין הרבה מה לעשות בבית והטלוויזיה פתוחה על חדשות בבית כל הזמן.</a:t>
            </a:r>
            <a:endParaRPr lang="he-IL" sz="2800" dirty="0">
              <a:latin typeface="Heebo" pitchFamily="2" charset="-79"/>
              <a:cs typeface="Heebo" pitchFamily="2" charset="-79"/>
            </a:endParaRPr>
          </a:p>
          <a:p>
            <a:pPr algn="ctr">
              <a:lnSpc>
                <a:spcPct val="150000"/>
              </a:lnSpc>
            </a:pPr>
            <a:r>
              <a:rPr lang="he-IL" sz="2800" b="1" dirty="0">
                <a:latin typeface="Heebo" pitchFamily="2" charset="-79"/>
                <a:cs typeface="Heebo" pitchFamily="2" charset="-79"/>
              </a:rPr>
              <a:t>מה הייתם מייעצים לה?</a:t>
            </a:r>
          </a:p>
        </p:txBody>
      </p:sp>
      <p:pic>
        <p:nvPicPr>
          <p:cNvPr id="2054" name="Picture 6" descr="Thinking girl. Beautiful face, doubts, problems, thoughts, emotions. Curious woman Thinking girl. Beautiful face, doubts, problems, thoughts, emotions. Curious woman questioning, question mark. Vector illustration Contemplation stock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0449" y1="52327" x2="60449" y2="52327"/>
                        <a14:foregroundMark x1="56543" y1="38646" x2="56543" y2="38646"/>
                        <a14:foregroundMark x1="52930" y1="38787" x2="52930" y2="38787"/>
                        <a14:foregroundMark x1="42676" y1="21721" x2="42676" y2="21721"/>
                        <a14:foregroundMark x1="41406" y1="40480" x2="41406" y2="40480"/>
                        <a14:foregroundMark x1="41602" y1="53738" x2="41602" y2="53738"/>
                        <a14:foregroundMark x1="49316" y1="55430" x2="49316" y2="55430"/>
                        <a14:foregroundMark x1="47461" y1="65303" x2="47461" y2="65303"/>
                      </a14:backgroundRemoval>
                    </a14:imgEffect>
                  </a14:imgLayer>
                </a14:imgProps>
              </a:ext>
              <a:ext uri="{28A0092B-C50C-407E-A947-70E740481C1C}">
                <a14:useLocalDpi xmlns:a14="http://schemas.microsoft.com/office/drawing/2010/main" val="0"/>
              </a:ext>
            </a:extLst>
          </a:blip>
          <a:srcRect l="33931" r="40214"/>
          <a:stretch/>
        </p:blipFill>
        <p:spPr bwMode="auto">
          <a:xfrm>
            <a:off x="325895" y="3663046"/>
            <a:ext cx="1335135" cy="357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9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